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7" r:id="rId10"/>
    <p:sldId id="268" r:id="rId11"/>
    <p:sldId id="263" r:id="rId12"/>
    <p:sldId id="264" r:id="rId13"/>
    <p:sldId id="265" r:id="rId14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610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6" name="Obraz 15" descr="Obraz zawierający tekst, kreskówka, Kreskówka, clipart&#10;&#10;Zawartość wygenerowana przez AI może być niepoprawna.">
            <a:extLst>
              <a:ext uri="{FF2B5EF4-FFF2-40B4-BE49-F238E27FC236}">
                <a16:creationId xmlns:a16="http://schemas.microsoft.com/office/drawing/2014/main" id="{EA943753-F9A5-A2A3-6B9C-65BC889BA53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pole tekstowe 1"/>
          <p:cNvSpPr txBox="1"/>
          <p:nvPr/>
        </p:nvSpPr>
        <p:spPr>
          <a:xfrm>
            <a:off x="1154430" y="2857500"/>
            <a:ext cx="159791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7200" b="1" dirty="0"/>
              <a:t>Spotkanie Wielkanocne dla Seniorów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04" y="3903260"/>
            <a:ext cx="4786952" cy="478695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1F6CF4B-010A-6C94-8035-BBF547C4C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wizytówka, biały&#10;&#10;Zawartość wygenerowana przez AI może być niepoprawna.">
            <a:extLst>
              <a:ext uri="{FF2B5EF4-FFF2-40B4-BE49-F238E27FC236}">
                <a16:creationId xmlns:a16="http://schemas.microsoft.com/office/drawing/2014/main" id="{11B21E43-DD95-A443-B48F-FAB9FA6D1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133" y="0"/>
            <a:ext cx="18288000" cy="10287000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4E0F416D-DC0C-2871-CD1D-3F0671D326C5}"/>
              </a:ext>
            </a:extLst>
          </p:cNvPr>
          <p:cNvSpPr txBox="1"/>
          <p:nvPr/>
        </p:nvSpPr>
        <p:spPr>
          <a:xfrm>
            <a:off x="1766454" y="979714"/>
            <a:ext cx="5299363" cy="14250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849086" y="979714"/>
            <a:ext cx="2481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3069771" y="222069"/>
            <a:ext cx="108029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b="1" dirty="0"/>
              <a:t>Cel inicjatywy</a:t>
            </a:r>
          </a:p>
        </p:txBody>
      </p:sp>
      <p:sp>
        <p:nvSpPr>
          <p:cNvPr id="8" name="pole tekstowe 7"/>
          <p:cNvSpPr txBox="1"/>
          <p:nvPr/>
        </p:nvSpPr>
        <p:spPr>
          <a:xfrm>
            <a:off x="418012" y="2233749"/>
            <a:ext cx="9872400" cy="553997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800" dirty="0"/>
              <a:t>Celem wydarzenia było stworzenie seniorom ciepłej i rodzinnej atmosfery podczas Świąt Wielkanocnych.</a:t>
            </a:r>
          </a:p>
          <a:p>
            <a:pPr>
              <a:buFont typeface="Arial" pitchFamily="34" charset="0"/>
              <a:buChar char="•"/>
            </a:pPr>
            <a:endParaRPr lang="pl-PL" sz="2800" dirty="0"/>
          </a:p>
          <a:p>
            <a:pPr>
              <a:buFont typeface="Arial" pitchFamily="34" charset="0"/>
              <a:buChar char="•"/>
            </a:pPr>
            <a:r>
              <a:rPr lang="pl-PL" sz="2800" dirty="0"/>
              <a:t>Inicjatywa miała przeciwdziałać samotności osób starszych oraz pokazać im wsparcie lokalnej społeczności.</a:t>
            </a:r>
          </a:p>
          <a:p>
            <a:pPr>
              <a:buFont typeface="Arial" pitchFamily="34" charset="0"/>
              <a:buChar char="•"/>
            </a:pPr>
            <a:endParaRPr lang="pl-PL" sz="2800" dirty="0"/>
          </a:p>
          <a:p>
            <a:pPr>
              <a:buFont typeface="Arial" pitchFamily="34" charset="0"/>
              <a:buChar char="•"/>
            </a:pPr>
            <a:endParaRPr lang="pl-PL" sz="2800" dirty="0"/>
          </a:p>
          <a:p>
            <a:pPr>
              <a:buFont typeface="Arial" pitchFamily="34" charset="0"/>
              <a:buChar char="•"/>
            </a:pPr>
            <a:r>
              <a:rPr lang="pl-PL" sz="2800" dirty="0"/>
              <a:t>Spotkanie umożliwiło integrację międzypokoleniową oraz budowanie relacji między wolontariuszami a seniorami.</a:t>
            </a:r>
          </a:p>
          <a:p>
            <a:pPr>
              <a:buFont typeface="Arial" pitchFamily="34" charset="0"/>
              <a:buChar char="•"/>
            </a:pPr>
            <a:endParaRPr lang="pl-PL" sz="2800" dirty="0"/>
          </a:p>
          <a:p>
            <a:pPr>
              <a:buFont typeface="Arial" pitchFamily="34" charset="0"/>
              <a:buChar char="•"/>
            </a:pPr>
            <a:r>
              <a:rPr lang="pl-PL" sz="2800" dirty="0"/>
              <a:t>Wydarzenie było okazją do rozmów, wspólnego świętowania oraz wzajemnego wsparcia.</a:t>
            </a:r>
          </a:p>
          <a:p>
            <a:endParaRPr lang="pl-PL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742" y="3655894"/>
            <a:ext cx="6884794" cy="458871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94427114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9D09C-699C-E29C-6E9C-D1940A00E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wizytówka, biały&#10;&#10;Zawartość wygenerowana przez AI może być niepoprawna.">
            <a:extLst>
              <a:ext uri="{FF2B5EF4-FFF2-40B4-BE49-F238E27FC236}">
                <a16:creationId xmlns:a16="http://schemas.microsoft.com/office/drawing/2014/main" id="{BE0B34FC-61E8-489B-502D-A11AA1C59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4774474" y="369855"/>
            <a:ext cx="87390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b="1" dirty="0"/>
              <a:t>Zrealizowane działania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888274" y="2886891"/>
            <a:ext cx="967957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800" dirty="0"/>
              <a:t>Przygotowano salę i dekoracje świąteczne nawiązujące do tradycji wielkanocnych.</a:t>
            </a:r>
          </a:p>
          <a:p>
            <a:pPr>
              <a:buFont typeface="Arial" pitchFamily="34" charset="0"/>
              <a:buChar char="•"/>
            </a:pPr>
            <a:r>
              <a:rPr lang="pl-PL" sz="2800" dirty="0"/>
              <a:t>Zorganizowano wspólne śniadanie wielkanocne dla seniorów.</a:t>
            </a:r>
          </a:p>
          <a:p>
            <a:pPr>
              <a:buFont typeface="Arial" pitchFamily="34" charset="0"/>
              <a:buChar char="•"/>
            </a:pPr>
            <a:r>
              <a:rPr lang="pl-PL" sz="2800" dirty="0"/>
              <a:t>Wolontariusze pomagali w obsłudze wydarzenia i opiece nad uczestnikami.</a:t>
            </a:r>
          </a:p>
          <a:p>
            <a:pPr>
              <a:buFont typeface="Arial" pitchFamily="34" charset="0"/>
              <a:buChar char="•"/>
            </a:pPr>
            <a:r>
              <a:rPr lang="pl-PL" sz="2800" dirty="0"/>
              <a:t>Przygotowano poczęstunek oraz zadbano o odpowiednią atmosferę spotkania.</a:t>
            </a:r>
          </a:p>
          <a:p>
            <a:pPr>
              <a:buFont typeface="Arial" pitchFamily="34" charset="0"/>
              <a:buChar char="•"/>
            </a:pPr>
            <a:r>
              <a:rPr lang="pl-PL" sz="2800" dirty="0"/>
              <a:t>Podczas wydarzenia prowadzono rozmowy z seniorami i składano świąteczne życzenia.</a:t>
            </a:r>
          </a:p>
          <a:p>
            <a:pPr>
              <a:buFont typeface="Arial" pitchFamily="34" charset="0"/>
              <a:buChar char="•"/>
            </a:pPr>
            <a:endParaRPr lang="pl-PL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627" y="3282844"/>
            <a:ext cx="7662589" cy="510711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566421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9D09C-699C-E29C-6E9C-D1940A00E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wizytówka, biały&#10;&#10;Zawartość wygenerowana przez AI może być niepoprawna.">
            <a:extLst>
              <a:ext uri="{FF2B5EF4-FFF2-40B4-BE49-F238E27FC236}">
                <a16:creationId xmlns:a16="http://schemas.microsoft.com/office/drawing/2014/main" id="{BE0B34FC-61E8-489B-502D-A11AA1C59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5232707" y="457199"/>
            <a:ext cx="8597248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l-PL" sz="5400" b="1" dirty="0"/>
              <a:t>Zaangażowanie </a:t>
            </a:r>
          </a:p>
          <a:p>
            <a:pPr algn="ctr"/>
            <a:r>
              <a:rPr lang="pl-PL" sz="5400" b="1"/>
              <a:t>realizatorów -wolontariuszy</a:t>
            </a:r>
            <a:endParaRPr lang="pl-PL" sz="5400" b="1" dirty="0">
              <a:ea typeface="Calibri"/>
              <a:cs typeface="Calibri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1711234" y="2403566"/>
            <a:ext cx="7955280" cy="44012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800"/>
              <a:t>W organizację wydarzenia aktywnie zaangażowali się realizatorzy Inicjatywy – uczniowie ZZS w Nowym Sączu - wolontariusze Stowarzyszenia </a:t>
            </a:r>
            <a:r>
              <a:rPr lang="pl-PL" sz="2800" dirty="0"/>
              <a:t>Sursum Corda.</a:t>
            </a:r>
          </a:p>
          <a:p>
            <a:pPr>
              <a:buFont typeface="Arial" pitchFamily="34" charset="0"/>
              <a:buChar char="•"/>
            </a:pPr>
            <a:r>
              <a:rPr lang="pl-PL" sz="2800" dirty="0"/>
              <a:t>Każdy z uczestników miał określone zadania i obowiązki.</a:t>
            </a:r>
          </a:p>
          <a:p>
            <a:pPr>
              <a:buFont typeface="Arial" pitchFamily="34" charset="0"/>
              <a:buChar char="•"/>
            </a:pPr>
            <a:r>
              <a:rPr lang="pl-PL" sz="2800" dirty="0"/>
              <a:t>Współpraca zespołowa pozwoliła sprawnie przeprowadzić całe wydarzenie.</a:t>
            </a:r>
          </a:p>
          <a:p>
            <a:pPr>
              <a:buFont typeface="Arial" pitchFamily="34" charset="0"/>
              <a:buChar char="•"/>
            </a:pPr>
            <a:r>
              <a:rPr lang="pl-PL" sz="2800" dirty="0"/>
              <a:t>Wolontariusze okazali seniorom wsparcie, życzliwość i zainteresowanie.</a:t>
            </a:r>
          </a:p>
          <a:p>
            <a:endParaRPr lang="pl-PL" sz="2800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2" y="3548767"/>
            <a:ext cx="6834253" cy="455616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566421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9D09C-699C-E29C-6E9C-D1940A00E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wizytówka, biały&#10;&#10;Zawartość wygenerowana przez AI może być niepoprawna.">
            <a:extLst>
              <a:ext uri="{FF2B5EF4-FFF2-40B4-BE49-F238E27FC236}">
                <a16:creationId xmlns:a16="http://schemas.microsoft.com/office/drawing/2014/main" id="{BE0B34FC-61E8-489B-502D-A11AA1C59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5473338" y="457199"/>
            <a:ext cx="80859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b="1" dirty="0"/>
              <a:t>Napotkane trudności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1227908" y="2756263"/>
            <a:ext cx="999308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800" dirty="0"/>
              <a:t>Jednym z wyzwań była organizacja wydarzenia w ograniczonym czasie.</a:t>
            </a:r>
          </a:p>
          <a:p>
            <a:pPr>
              <a:buFont typeface="Arial" pitchFamily="34" charset="0"/>
              <a:buChar char="•"/>
            </a:pPr>
            <a:r>
              <a:rPr lang="pl-PL" sz="2800" dirty="0"/>
              <a:t>Trudność stanowiło odpowiednie przygotowanie liczby miejsc i posiłków.</a:t>
            </a:r>
          </a:p>
          <a:p>
            <a:pPr>
              <a:buFont typeface="Arial" pitchFamily="34" charset="0"/>
              <a:buChar char="•"/>
            </a:pPr>
            <a:r>
              <a:rPr lang="pl-PL" sz="2800" dirty="0"/>
              <a:t>Koordynacja działań wymagała dobrej komunikacji między wolontariuszami.</a:t>
            </a:r>
          </a:p>
          <a:p>
            <a:pPr>
              <a:buFont typeface="Arial" pitchFamily="34" charset="0"/>
              <a:buChar char="•"/>
            </a:pPr>
            <a:r>
              <a:rPr lang="pl-PL" sz="2800" dirty="0"/>
              <a:t>Przygotowanie sali i transport potrzebnych rzeczy wymagały dodatkowego zaangażowania.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476" y="3193577"/>
            <a:ext cx="6158386" cy="41045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66421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9D09C-699C-E29C-6E9C-D1940A00E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wizytówka, biały&#10;&#10;Zawartość wygenerowana przez AI może być niepoprawna.">
            <a:extLst>
              <a:ext uri="{FF2B5EF4-FFF2-40B4-BE49-F238E27FC236}">
                <a16:creationId xmlns:a16="http://schemas.microsoft.com/office/drawing/2014/main" id="{BE0B34FC-61E8-489B-502D-A11AA1C59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5473338" y="418011"/>
            <a:ext cx="80859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b="1" dirty="0"/>
              <a:t>Mocne strony inicjatywy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1227908" y="2756263"/>
            <a:ext cx="999308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800" dirty="0"/>
              <a:t>Największą wartością wydarzenia była integracja i rozmowa z seniorami.</a:t>
            </a:r>
          </a:p>
          <a:p>
            <a:pPr>
              <a:buFont typeface="Arial" pitchFamily="34" charset="0"/>
              <a:buChar char="•"/>
            </a:pPr>
            <a:r>
              <a:rPr lang="pl-PL" sz="2800" dirty="0"/>
              <a:t>Udało się stworzyć przyjazną i rodzinną atmosferę.</a:t>
            </a:r>
          </a:p>
          <a:p>
            <a:pPr>
              <a:buFont typeface="Arial" pitchFamily="34" charset="0"/>
              <a:buChar char="•"/>
            </a:pPr>
            <a:r>
              <a:rPr lang="pl-PL" sz="2800" dirty="0"/>
              <a:t>Seniorzy aktywnie uczestniczyli w spotkaniu i pozytywnie ocenili inicjatywę.</a:t>
            </a:r>
          </a:p>
          <a:p>
            <a:pPr>
              <a:buFont typeface="Arial" pitchFamily="34" charset="0"/>
              <a:buChar char="•"/>
            </a:pPr>
            <a:r>
              <a:rPr lang="pl-PL" sz="2800" dirty="0"/>
              <a:t>Projekt pokazał znaczenie działań społecznych skierowanych do osób starszych.</a:t>
            </a:r>
          </a:p>
          <a:p>
            <a:pPr>
              <a:buFont typeface="Arial" pitchFamily="34" charset="0"/>
              <a:buChar char="•"/>
            </a:pPr>
            <a:r>
              <a:rPr lang="pl-PL" sz="2800" dirty="0"/>
              <a:t>Dobra współpraca zespołu pozwoliła na sprawną realizację wydarzenia.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209" y="1759352"/>
            <a:ext cx="6857830" cy="68578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66421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9D09C-699C-E29C-6E9C-D1940A00E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wizytówka, biały&#10;&#10;Zawartość wygenerowana przez AI może być niepoprawna.">
            <a:extLst>
              <a:ext uri="{FF2B5EF4-FFF2-40B4-BE49-F238E27FC236}">
                <a16:creationId xmlns:a16="http://schemas.microsoft.com/office/drawing/2014/main" id="{BE0B34FC-61E8-489B-502D-A11AA1C59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5473337" y="418011"/>
            <a:ext cx="85300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b="1" dirty="0"/>
              <a:t>Wpływ inicjatywy na seniorów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1227908" y="2756263"/>
            <a:ext cx="999308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800" dirty="0"/>
              <a:t>Seniorzy mogli spędzić czas w gronie innych osób i poczuć atmosferę wspólnoty.</a:t>
            </a:r>
          </a:p>
          <a:p>
            <a:pPr>
              <a:buFont typeface="Arial" pitchFamily="34" charset="0"/>
              <a:buChar char="•"/>
            </a:pPr>
            <a:r>
              <a:rPr lang="pl-PL" sz="2800" dirty="0"/>
              <a:t>Spotkanie pomogło wielu uczestnikom oderwać się od codziennej samotności.</a:t>
            </a:r>
          </a:p>
          <a:p>
            <a:pPr>
              <a:buFont typeface="Arial" pitchFamily="34" charset="0"/>
              <a:buChar char="•"/>
            </a:pPr>
            <a:r>
              <a:rPr lang="pl-PL" sz="2800" dirty="0"/>
              <a:t>Wydarzenie wywołało wiele pozytywnych emocji oraz uśmiechu.</a:t>
            </a:r>
          </a:p>
          <a:p>
            <a:pPr>
              <a:buFont typeface="Arial" pitchFamily="34" charset="0"/>
              <a:buChar char="•"/>
            </a:pPr>
            <a:r>
              <a:rPr lang="pl-PL" sz="2800" dirty="0"/>
              <a:t>Rozmowy z seniorami pokazały, jak ważne są podobne inicjatywy.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9340" y="3591304"/>
            <a:ext cx="7281442" cy="48530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566421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9D09C-699C-E29C-6E9C-D1940A00E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wizytówka, biały&#10;&#10;Zawartość wygenerowana przez AI może być niepoprawna.">
            <a:extLst>
              <a:ext uri="{FF2B5EF4-FFF2-40B4-BE49-F238E27FC236}">
                <a16:creationId xmlns:a16="http://schemas.microsoft.com/office/drawing/2014/main" id="{BE0B34FC-61E8-489B-502D-A11AA1C59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5473337" y="418011"/>
            <a:ext cx="8530045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l-PL" sz="5400" b="1"/>
              <a:t>Wpływ inicjatywy na </a:t>
            </a:r>
          </a:p>
          <a:p>
            <a:pPr algn="ctr"/>
            <a:r>
              <a:rPr lang="pl-PL" sz="5400" b="1">
                <a:ea typeface="Calibri"/>
                <a:cs typeface="Calibri"/>
              </a:rPr>
              <a:t>Zespół realizujący inicjatywę</a:t>
            </a:r>
            <a:endParaRPr lang="pl-PL" sz="5400" b="1" dirty="0">
              <a:ea typeface="Calibri"/>
              <a:cs typeface="Calibri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1883390" y="2825087"/>
            <a:ext cx="889834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/>
              <a:t>Rozwijanie empatii i wrażliwości na potrzeby seniorów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/>
              <a:t>Nauka pracy zespołowej i organizacji wydarzeń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/>
              <a:t>Satysfakcja z pomagania i dawania radości innych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/>
              <a:t>Wzrost pewności siebie i umiejętności komunikacyjnych </a:t>
            </a:r>
          </a:p>
          <a:p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5132" y="3043985"/>
            <a:ext cx="5046260" cy="5046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240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9D09C-699C-E29C-6E9C-D1940A00E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wizytówka, biały&#10;&#10;Zawartość wygenerowana przez AI może być niepoprawna.">
            <a:extLst>
              <a:ext uri="{FF2B5EF4-FFF2-40B4-BE49-F238E27FC236}">
                <a16:creationId xmlns:a16="http://schemas.microsoft.com/office/drawing/2014/main" id="{BE0B34FC-61E8-489B-502D-A11AA1C59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187355" y="341194"/>
            <a:ext cx="159132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b="1" dirty="0"/>
              <a:t>Wypowiedzi i opinie naszych niektórych wolontariuszy o tym co dał im udział w tej inicjatywie 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218368" y="2313884"/>
            <a:ext cx="663281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Udział w projekcie „Śniadanie wielkanocne dla Seniorów” pozwolił mi rozwinąć empatię, wrażliwość społeczną oraz umiejętność współpracy z innymi podczas organizacji wydarzenia dla potrzebujących. Dzięki temu doświadczeniu nauczyłam się także lepszej komunikacji z osobami starszymi oraz zrozumiałam, jak ważne jest okazywanie wsparcia i budowanie relacji międzypokoleniowych.</a:t>
            </a:r>
          </a:p>
          <a:p>
            <a:pPr algn="r"/>
            <a:r>
              <a:rPr lang="pl-PL" sz="2400" b="1" dirty="0"/>
              <a:t>Julia Salamon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11941790" y="2110054"/>
            <a:ext cx="575935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Udział w projekcie ,,Śniadanie wielkanocne dla Seniorów” dał mi przede wszystkim poczucie, że nawet mały gest może znaczyć dla drugiego człowieka naprawdę bardzo dużo. To było piękne doświadczenie pełne rozmów, uśmiechów i wzruszeń, które pokazało mi, jak ważna jest obecność i zwykła ludzka życzliwość . Dzięki temu jeszcze bardziej zrozumiałam, jak wielką wartość ma wolontariat i pomoc innym. </a:t>
            </a:r>
          </a:p>
          <a:p>
            <a:pPr algn="r"/>
            <a:r>
              <a:rPr lang="pl-PL" sz="2400" b="1" dirty="0"/>
              <a:t>Aleksandra Poręba</a:t>
            </a:r>
          </a:p>
          <a:p>
            <a:endParaRPr lang="pl-PL" sz="2000" dirty="0"/>
          </a:p>
        </p:txBody>
      </p:sp>
      <p:sp>
        <p:nvSpPr>
          <p:cNvPr id="12" name="pole tekstowe 11"/>
          <p:cNvSpPr txBox="1"/>
          <p:nvPr/>
        </p:nvSpPr>
        <p:spPr>
          <a:xfrm>
            <a:off x="204719" y="5157042"/>
            <a:ext cx="611419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Ten projekt nauczył mnie większej empatii i otwartości na potrzeby innych ludzi. Najbardziej zapamiętam atmosferę tego spotkania- pełną ciepła, wdzięczności i prawdziwych emocji. To doświadczenie pokazało mi, że pomaganie daje ogromną satysfakcję i zostaje w człowieku na długo.</a:t>
            </a:r>
          </a:p>
          <a:p>
            <a:pPr algn="r"/>
            <a:r>
              <a:rPr lang="pl-PL" sz="2400" b="1" dirty="0"/>
              <a:t>Izabela Baziak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12419463" y="5472752"/>
            <a:ext cx="4899546" cy="2197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Udział w tej inicjatywie dał mi możliwość pomocy innym oraz spędzania czasu z seniorami. Dzięki temu nauczyłam się większej empatii, współpracy i odpowiedzialności. Cieszę się, że mogłam sprawić komuś radość i uczestniczyć w tak ważnym wydarzeniu</a:t>
            </a:r>
          </a:p>
          <a:p>
            <a:pPr algn="r"/>
            <a:r>
              <a:rPr lang="pl-PL" sz="2400" b="1" dirty="0"/>
              <a:t>Mariola Mężyk</a:t>
            </a:r>
          </a:p>
        </p:txBody>
      </p:sp>
      <p:sp>
        <p:nvSpPr>
          <p:cNvPr id="14" name="pole tekstowe 13"/>
          <p:cNvSpPr txBox="1"/>
          <p:nvPr/>
        </p:nvSpPr>
        <p:spPr>
          <a:xfrm>
            <a:off x="6912593" y="4499098"/>
            <a:ext cx="49131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Udział dał mi poczucie, że realnie robię coś ważnego dla innych, a nie tylko zaliczam wolontariat. Najbardziej zostało mi w głowie to, jak niewiele potrzeba, żeby komuś poprawić dzień- chwila rozmowy i zwykła obecność. To doświadczenie nauczyło mnie większej odpowiedzialności i szacunku do ludzi starszych.</a:t>
            </a:r>
          </a:p>
          <a:p>
            <a:pPr algn="r"/>
            <a:r>
              <a:rPr lang="pl-PL" b="1" dirty="0"/>
              <a:t>Wiktor </a:t>
            </a:r>
            <a:r>
              <a:rPr lang="pl-PL" b="1" dirty="0" err="1"/>
              <a:t>Dziubanowski</a:t>
            </a:r>
            <a:r>
              <a:rPr lang="pl-PL" b="1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216747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9D09C-699C-E29C-6E9C-D1940A00E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wizytówka, biały&#10;&#10;Zawartość wygenerowana przez AI może być niepoprawna.">
            <a:extLst>
              <a:ext uri="{FF2B5EF4-FFF2-40B4-BE49-F238E27FC236}">
                <a16:creationId xmlns:a16="http://schemas.microsoft.com/office/drawing/2014/main" id="{BE0B34FC-61E8-489B-502D-A11AA1C59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187355" y="341194"/>
            <a:ext cx="159132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b="1" dirty="0"/>
              <a:t>Wypowiedzi i opinie naszych niektórych wolontariuszy o tym co dał im udział w tej inicjatywie 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805217" y="2436714"/>
            <a:ext cx="1544926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Udział w projekcie „Śniadanie Wielkanocne dla Seniorów” organizowanym przez </a:t>
            </a:r>
            <a:r>
              <a:rPr lang="pl-PL" dirty="0" err="1"/>
              <a:t>Sursum</a:t>
            </a:r>
            <a:r>
              <a:rPr lang="pl-PL" dirty="0"/>
              <a:t> </a:t>
            </a:r>
            <a:r>
              <a:rPr lang="pl-PL" dirty="0" err="1"/>
              <a:t>Corda</a:t>
            </a:r>
            <a:r>
              <a:rPr lang="pl-PL" dirty="0"/>
              <a:t> dał mi przede wszystkim ogromną lekcję odpowiedzialności, empatii i pracy z drugim człowiekiem. Jako lider projektu nauczyłem się, że pomaganie nie polega tylko na organizacji wydarzenia, ale przede wszystkim na stworzeniu atmosfery, w której drugi człowiek czuje się zauważony, ważny i potrzebny.</a:t>
            </a:r>
            <a:br>
              <a:rPr lang="pl-PL" dirty="0"/>
            </a:br>
            <a:r>
              <a:rPr lang="pl-PL" dirty="0"/>
              <a:t>   To doświadczenie pokazało mi, jak wielką wartość mają zwykłe rozmowy, obecność i poświęcony czas. Dla wielu seniorów takie spotkanie było czymś więcej niż wspólnym śniadaniem , było chwilą bliskości, oderwania od samotności i poczucia, że ktoś o nich pamięta. Widok uśmiechu, wdzięczności i wzruszenia uczestników zostaje w człowieku na długo i daje motywację do dalszego działania.</a:t>
            </a:r>
          </a:p>
          <a:p>
            <a:r>
              <a:rPr lang="pl-PL" dirty="0"/>
              <a:t>   Projekt nauczył mnie również organizacji pracy, współpracy z ludźmi oraz podejmowania decyzji pod presją czasu. Jako lider musiałem dbać nie tylko o przebieg wydarzenia, ale też o atmosferę wśród wolontariuszy i odpowiedzialność za cały zespół. Dzięki temu stałem się bardziej dojrzały, pewniejszy siebie i świadomy tego, że nawet małe działania mogą mieć ogromny wpływ na życie innych ludzi.</a:t>
            </a:r>
          </a:p>
          <a:p>
            <a:endParaRPr lang="pl-PL" dirty="0"/>
          </a:p>
          <a:p>
            <a:r>
              <a:rPr lang="pl-PL" dirty="0"/>
              <a:t>   Uważam, że takie inicjatywy są niezwykle potrzebne, ponieważ budują więzi międzypokoleniowe i przypominają, że w dzisiejszym świecie nadal najważniejsze są szacunek, dobro i obecność drugiego człowieka.</a:t>
            </a:r>
          </a:p>
          <a:p>
            <a:pPr algn="r"/>
            <a:r>
              <a:rPr lang="pl-PL" sz="2400" b="1" dirty="0"/>
              <a:t>Patryk </a:t>
            </a:r>
            <a:r>
              <a:rPr lang="pl-PL" sz="2400" b="1" dirty="0" err="1"/>
              <a:t>Karwala</a:t>
            </a:r>
            <a:endParaRPr lang="pl-PL" sz="2400" b="1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83779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9D09C-699C-E29C-6E9C-D1940A00E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wizytówka, biały&#10;&#10;Zawartość wygenerowana przez AI może być niepoprawna.">
            <a:extLst>
              <a:ext uri="{FF2B5EF4-FFF2-40B4-BE49-F238E27FC236}">
                <a16:creationId xmlns:a16="http://schemas.microsoft.com/office/drawing/2014/main" id="{BE0B34FC-61E8-489B-502D-A11AA1C59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4395164" y="281534"/>
            <a:ext cx="85300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b="1" dirty="0"/>
              <a:t>Wnioski i rekomendacje na przyszłość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1227907" y="2756263"/>
            <a:ext cx="1046334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800" dirty="0"/>
              <a:t>Warto kontynuować organizację podobnych wydarzeń w kolejnych latach.</a:t>
            </a:r>
          </a:p>
          <a:p>
            <a:pPr>
              <a:buFont typeface="Arial" pitchFamily="34" charset="0"/>
              <a:buChar char="•"/>
            </a:pPr>
            <a:r>
              <a:rPr lang="pl-PL" sz="2800" dirty="0"/>
              <a:t>Dłuższy czas przygotowań pozwoliłby jeszcze lepiej zaplanować działania.</a:t>
            </a:r>
          </a:p>
          <a:p>
            <a:pPr>
              <a:buFont typeface="Arial" pitchFamily="34" charset="0"/>
              <a:buChar char="•"/>
            </a:pPr>
            <a:r>
              <a:rPr lang="pl-PL" sz="2800" dirty="0"/>
              <a:t>Większe zaangażowanie lokalnej społeczności mogłoby zwiększyć skalę projektu.</a:t>
            </a:r>
          </a:p>
          <a:p>
            <a:pPr>
              <a:buFont typeface="Arial" pitchFamily="34" charset="0"/>
              <a:buChar char="•"/>
            </a:pPr>
            <a:r>
              <a:rPr lang="pl-PL" sz="2800" dirty="0"/>
              <a:t>Regularne spotkania pomagają przeciwdziałać wykluczeniu społecznemu seniorów.</a:t>
            </a:r>
          </a:p>
          <a:p>
            <a:pPr>
              <a:buFont typeface="Arial" pitchFamily="34" charset="0"/>
              <a:buChar char="•"/>
            </a:pPr>
            <a:r>
              <a:rPr lang="pl-PL" sz="2800" dirty="0"/>
              <a:t>W przyszłości można rozszerzyć program wydarzenia o dodatkowe atrakcje.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9163" y="1555844"/>
            <a:ext cx="4331570" cy="6497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66421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9D09C-699C-E29C-6E9C-D1940A00E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wizytówka, biały&#10;&#10;Zawartość wygenerowana przez AI może być niepoprawna.">
            <a:extLst>
              <a:ext uri="{FF2B5EF4-FFF2-40B4-BE49-F238E27FC236}">
                <a16:creationId xmlns:a16="http://schemas.microsoft.com/office/drawing/2014/main" id="{BE0B34FC-61E8-489B-502D-A11AA1C59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5473337" y="418011"/>
            <a:ext cx="85300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b="1" dirty="0"/>
              <a:t>Podsumowanie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943643" y="1895869"/>
            <a:ext cx="104633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800" dirty="0"/>
              <a:t>Śniadanie Wielkanocne dla Seniorów było wartościową inicjatywą społeczną.</a:t>
            </a:r>
          </a:p>
          <a:p>
            <a:pPr>
              <a:buFont typeface="Arial" pitchFamily="34" charset="0"/>
              <a:buChar char="•"/>
            </a:pPr>
            <a:r>
              <a:rPr lang="pl-PL" sz="2800" dirty="0"/>
              <a:t>Projekt pozwolił zbudować relacje i stworzyć wyjątkową atmosferę.</a:t>
            </a:r>
          </a:p>
          <a:p>
            <a:pPr>
              <a:buFont typeface="Arial" pitchFamily="34" charset="0"/>
              <a:buChar char="•"/>
            </a:pPr>
            <a:r>
              <a:rPr lang="pl-PL" sz="2800" dirty="0"/>
              <a:t>Wydarzenie pokazało, że nawet małe działania mają ogromne znaczenie dla drugiego człowieka.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4957" y="2442948"/>
            <a:ext cx="4511438" cy="6015251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664211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9D09C-699C-E29C-6E9C-D1940A00E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wizytówka, biały&#10;&#10;Zawartość wygenerowana przez AI może być niepoprawna.">
            <a:extLst>
              <a:ext uri="{FF2B5EF4-FFF2-40B4-BE49-F238E27FC236}">
                <a16:creationId xmlns:a16="http://schemas.microsoft.com/office/drawing/2014/main" id="{BE0B34FC-61E8-489B-502D-A11AA1C59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5473337" y="418011"/>
            <a:ext cx="85300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b="1" dirty="0"/>
              <a:t>Podziękowanie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845964" y="1507882"/>
            <a:ext cx="15749713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   Chciałbym z całego serca podziękować organizacji </a:t>
            </a:r>
            <a:r>
              <a:rPr lang="pl-PL" sz="2400" dirty="0" err="1"/>
              <a:t>Sursum</a:t>
            </a:r>
            <a:r>
              <a:rPr lang="pl-PL" sz="2400" dirty="0"/>
              <a:t> </a:t>
            </a:r>
            <a:r>
              <a:rPr lang="pl-PL" sz="2400" dirty="0" err="1"/>
              <a:t>Corda</a:t>
            </a:r>
            <a:r>
              <a:rPr lang="pl-PL" sz="2400" dirty="0"/>
              <a:t> i Pani Katarzynie </a:t>
            </a:r>
            <a:r>
              <a:rPr lang="pl-PL" sz="2400" dirty="0" err="1"/>
              <a:t>Chyclak</a:t>
            </a:r>
            <a:r>
              <a:rPr lang="pl-PL" sz="2400" dirty="0"/>
              <a:t> za możliwość udziału w spotkaniu wielkanocnym dla Seniorów oraz za stworzenie przestrzeni , w której młodzi ludzie mogą realnie działać i robić coś, co ma sens. Dzięki Wam to wydarzenie nie było tylko ,,akcją”, ale prawdziwym spotkaniem człowieka z człowiekiem, które jest pełne ciepła, rozmów i zwykłej, szczerej życzliwości.</a:t>
            </a:r>
          </a:p>
          <a:p>
            <a:endParaRPr lang="pl-PL" sz="2400" dirty="0"/>
          </a:p>
          <a:p>
            <a:r>
              <a:rPr lang="pl-PL" sz="2400" dirty="0"/>
              <a:t>   Ogromne podziękowania kieruje również do wolontariuszy: Izabeli Baziak, Julii Salamon, Marioli Mężyk, Aleksandrze Poręba , Wiktorowi </a:t>
            </a:r>
            <a:r>
              <a:rPr lang="pl-PL" sz="2400" dirty="0" err="1"/>
              <a:t>Dziubanowskiemu</a:t>
            </a:r>
            <a:r>
              <a:rPr lang="pl-PL" sz="2400" dirty="0"/>
              <a:t> , Hubertowi Grzesiak za ich zaangażowanie, energię i serce włożone w przygotowanie oraz przebieg całego wydarzenia. Każdy z Was dołożył swoją cegiełkę: ktoś zajmował się sprawami organizacyjnymi, ktoś pomagał seniorom, ktoś pilnował porządku, a ktoś po prostu dawał uśmiech tam, gdzie był najbardziej potrzebny.  </a:t>
            </a:r>
          </a:p>
          <a:p>
            <a:endParaRPr lang="pl-PL" sz="2400" dirty="0"/>
          </a:p>
          <a:p>
            <a:r>
              <a:rPr lang="pl-PL" sz="2400" dirty="0"/>
              <a:t>   Takie inicjatywy pokazują, że wolontariat to nie obowiązek, tylko wybór, który zostawia ślad , zarówno w sercach seniorów, jak i w nas samych. To doświadczenie uczy pokory, odpowiedzialności i tego, że czasem najprostsze gesty znaczą najwięcej.</a:t>
            </a:r>
          </a:p>
          <a:p>
            <a:r>
              <a:rPr lang="pl-PL" sz="2400" dirty="0"/>
              <a:t> </a:t>
            </a:r>
          </a:p>
          <a:p>
            <a:r>
              <a:rPr lang="pl-PL" sz="2400" dirty="0"/>
              <a:t>   Dziękuje za zaufanie, współpracę i atmosferę, której nie da się podrobić.</a:t>
            </a:r>
          </a:p>
          <a:p>
            <a:pPr algn="r"/>
            <a:r>
              <a:rPr lang="pl-PL" sz="2400" dirty="0"/>
              <a:t> </a:t>
            </a:r>
          </a:p>
          <a:p>
            <a:pPr algn="r"/>
            <a:r>
              <a:rPr lang="pl-PL" sz="2400" dirty="0"/>
              <a:t>Wolontariusz </a:t>
            </a:r>
            <a:r>
              <a:rPr lang="pl-PL" sz="2400" dirty="0" err="1"/>
              <a:t>Sursum</a:t>
            </a:r>
            <a:r>
              <a:rPr lang="pl-PL" sz="2400" dirty="0"/>
              <a:t> </a:t>
            </a:r>
            <a:r>
              <a:rPr lang="pl-PL" sz="2400" dirty="0" err="1"/>
              <a:t>Corda</a:t>
            </a:r>
            <a:r>
              <a:rPr lang="pl-PL" sz="2400" dirty="0"/>
              <a:t>, lider projektu</a:t>
            </a:r>
          </a:p>
          <a:p>
            <a:pPr algn="r"/>
            <a:r>
              <a:rPr lang="pl-PL" sz="2400" dirty="0"/>
              <a:t>Patryk </a:t>
            </a:r>
            <a:r>
              <a:rPr lang="pl-PL" sz="2400" dirty="0" err="1"/>
              <a:t>Karwala</a:t>
            </a:r>
            <a:endParaRPr lang="pl-PL" sz="2400" dirty="0"/>
          </a:p>
          <a:p>
            <a:r>
              <a:rPr lang="pl-PL" sz="2800" dirty="0"/>
              <a:t>  </a:t>
            </a:r>
          </a:p>
          <a:p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2566421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1129</Words>
  <Application>Microsoft Office PowerPoint</Application>
  <PresentationFormat>Niestandardowy</PresentationFormat>
  <Paragraphs>81</Paragraphs>
  <Slides>13</Slides>
  <Notes>0</Notes>
  <HiddenSlides>1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4" baseType="lpstr"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Sala 107</dc:creator>
  <cp:lastModifiedBy>uczen</cp:lastModifiedBy>
  <cp:revision>54</cp:revision>
  <dcterms:created xsi:type="dcterms:W3CDTF">2006-08-16T00:00:00Z</dcterms:created>
  <dcterms:modified xsi:type="dcterms:W3CDTF">2026-09-30T10:10:46Z</dcterms:modified>
  <dc:identifier>DAHBMLNQTJY</dc:identifier>
</cp:coreProperties>
</file>